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C0PDhOHCqdE+DwuWY+5wA6Mh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15DFD4-4B0D-4E4C-9C44-71B19318C53A}">
  <a:tblStyle styleId="{D915DFD4-4B0D-4E4C-9C44-71B19318C5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9" name="Google Shape;38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1" name="Google Shape;4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Google Shape;49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0" name="Google Shape;5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0" name="Google Shape;5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7" name="Google Shape;6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7" name="Google Shape;6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7" name="Google Shape;6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9" name="Google Shape;69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9" name="Google Shape;72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9" name="Google Shape;75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3" name="Google Shape;79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3" name="Google Shape;82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7" name="Google Shape;85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7" name="Google Shape;86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Relationship Id="rId4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Relationship Id="rId4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Relationship Id="rId4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Relationship Id="rId4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.jp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0.jp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0.jpg"/><Relationship Id="rId11" Type="http://schemas.openxmlformats.org/officeDocument/2006/relationships/image" Target="../media/image28.png"/><Relationship Id="rId10" Type="http://schemas.openxmlformats.org/officeDocument/2006/relationships/image" Target="../media/image19.png"/><Relationship Id="rId12" Type="http://schemas.openxmlformats.org/officeDocument/2006/relationships/image" Target="../media/image12.png"/><Relationship Id="rId9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9" name="Google Shape;89;p1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b="0" i="0" lang="hu-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611" y="3929005"/>
            <a:ext cx="4339389" cy="242734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76990" y="2002978"/>
            <a:ext cx="75558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képzettséggel rendelkező szakemberek részére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215" name="Google Shape;21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227" name="Google Shape;227;p11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229" name="Google Shape;229;p11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233" name="Google Shape;23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247" name="Google Shape;247;p12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250" name="Google Shape;250;p12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253" name="Google Shape;25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267" name="Google Shape;267;p13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269" name="Google Shape;269;p13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272" name="Google Shape;272;p13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275" name="Google Shape;27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289" name="Google Shape;289;p14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298" name="Google Shape;29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309" name="Google Shape;309;p15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311" name="Google Shape;311;p15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315" name="Google Shape;315;p15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317" name="Google Shape;317;p15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19" name="Google Shape;319;p15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324" name="Google Shape;32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341" name="Google Shape;341;p16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343" name="Google Shape;343;p16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347" name="Google Shape;347;p16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349" name="Google Shape;349;p16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6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352" name="Google Shape;35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54" name="Google Shape;354;p16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363" name="Google Shape;363;p17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367" name="Google Shape;367;p17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369" name="Google Shape;369;p17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371" name="Google Shape;371;p17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73" name="Google Shape;373;p17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7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375" name="Google Shape;375;p17"/>
          <p:cNvSpPr/>
          <p:nvPr/>
        </p:nvSpPr>
        <p:spPr>
          <a:xfrm>
            <a:off x="1751014" y="4991100"/>
            <a:ext cx="26320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kezelés</a:t>
            </a:r>
            <a:endParaRPr/>
          </a:p>
        </p:txBody>
      </p:sp>
      <p:sp>
        <p:nvSpPr>
          <p:cNvPr id="376" name="Google Shape;376;p17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378" name="Google Shape;378;p17"/>
          <p:cNvSpPr/>
          <p:nvPr/>
        </p:nvSpPr>
        <p:spPr>
          <a:xfrm rot="-8023745">
            <a:off x="3330576" y="5519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7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382" name="Google Shape;38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7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386" name="Google Shape;3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393" name="Google Shape;393;p18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395" name="Google Shape;395;p18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397" name="Google Shape;397;p18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399" name="Google Shape;399;p18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401" name="Google Shape;401;p18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03" name="Google Shape;403;p18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405" name="Google Shape;405;p18"/>
          <p:cNvSpPr/>
          <p:nvPr/>
        </p:nvSpPr>
        <p:spPr>
          <a:xfrm>
            <a:off x="1751014" y="4991100"/>
            <a:ext cx="26320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kezelés</a:t>
            </a:r>
            <a:endParaRPr/>
          </a:p>
        </p:txBody>
      </p:sp>
      <p:sp>
        <p:nvSpPr>
          <p:cNvPr id="406" name="Google Shape;406;p18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408" name="Google Shape;408;p18"/>
          <p:cNvSpPr/>
          <p:nvPr/>
        </p:nvSpPr>
        <p:spPr>
          <a:xfrm rot="-8023745">
            <a:off x="3330576" y="5519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2132014" y="4038600"/>
            <a:ext cx="14763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értékesítés</a:t>
            </a:r>
            <a:endParaRPr/>
          </a:p>
        </p:txBody>
      </p:sp>
      <p:sp>
        <p:nvSpPr>
          <p:cNvPr id="410" name="Google Shape;410;p18"/>
          <p:cNvSpPr/>
          <p:nvPr/>
        </p:nvSpPr>
        <p:spPr>
          <a:xfrm rot="-6250124">
            <a:off x="2720976" y="4567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414" name="Google Shape;41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8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16" name="Google Shape;416;p18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18" name="Google Shape;4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425" name="Google Shape;425;p19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427" name="Google Shape;427;p19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429" name="Google Shape;429;p19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431" name="Google Shape;431;p19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433" name="Google Shape;433;p19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35" name="Google Shape;435;p19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1751014" y="4991100"/>
            <a:ext cx="26320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kezelés</a:t>
            </a:r>
            <a:endParaRPr/>
          </a:p>
        </p:txBody>
      </p:sp>
      <p:sp>
        <p:nvSpPr>
          <p:cNvPr id="438" name="Google Shape;438;p19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440" name="Google Shape;440;p19"/>
          <p:cNvSpPr/>
          <p:nvPr/>
        </p:nvSpPr>
        <p:spPr>
          <a:xfrm rot="-8023745">
            <a:off x="3330576" y="5519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2132014" y="4038600"/>
            <a:ext cx="14763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értékesítés</a:t>
            </a:r>
            <a:endParaRPr/>
          </a:p>
        </p:txBody>
      </p:sp>
      <p:sp>
        <p:nvSpPr>
          <p:cNvPr id="442" name="Google Shape;442;p19"/>
          <p:cNvSpPr/>
          <p:nvPr/>
        </p:nvSpPr>
        <p:spPr>
          <a:xfrm rot="-6250124">
            <a:off x="2720976" y="4567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1598614" y="3136900"/>
            <a:ext cx="30638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befektetés, refinanszírozás</a:t>
            </a:r>
            <a:endParaRPr/>
          </a:p>
        </p:txBody>
      </p:sp>
      <p:sp>
        <p:nvSpPr>
          <p:cNvPr id="444" name="Google Shape;444;p19"/>
          <p:cNvSpPr/>
          <p:nvPr/>
        </p:nvSpPr>
        <p:spPr>
          <a:xfrm rot="-5400000">
            <a:off x="2606676" y="367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448" name="Google Shape;44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9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50" name="Google Shape;450;p19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52" name="Google Shape;4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99" name="Google Shape;99;p2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611" y="3929005"/>
            <a:ext cx="4339389" cy="2427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76990" y="2002978"/>
            <a:ext cx="755583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képzettséggel rendelkező szakemberek részére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Közgazdász alapképzettséggel: 		szakközgazdász-diploma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Mérnök, jogász, tanár alapképzettséggel: 	felsőfokú ingatlan-menedzser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1473" y="1604208"/>
            <a:ext cx="2531838" cy="217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459" name="Google Shape;459;p20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461" name="Google Shape;461;p20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463" name="Google Shape;463;p20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465" name="Google Shape;465;p20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0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467" name="Google Shape;467;p20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69" name="Google Shape;469;p20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1751014" y="4991100"/>
            <a:ext cx="26320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kezelés</a:t>
            </a:r>
            <a:endParaRPr/>
          </a:p>
        </p:txBody>
      </p:sp>
      <p:sp>
        <p:nvSpPr>
          <p:cNvPr id="472" name="Google Shape;472;p20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474" name="Google Shape;474;p20"/>
          <p:cNvSpPr/>
          <p:nvPr/>
        </p:nvSpPr>
        <p:spPr>
          <a:xfrm rot="-8023745">
            <a:off x="3330576" y="5519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0"/>
          <p:cNvSpPr/>
          <p:nvPr/>
        </p:nvSpPr>
        <p:spPr>
          <a:xfrm>
            <a:off x="2132014" y="4038600"/>
            <a:ext cx="14763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értékesítés</a:t>
            </a:r>
            <a:endParaRPr/>
          </a:p>
        </p:txBody>
      </p:sp>
      <p:sp>
        <p:nvSpPr>
          <p:cNvPr id="476" name="Google Shape;476;p20"/>
          <p:cNvSpPr/>
          <p:nvPr/>
        </p:nvSpPr>
        <p:spPr>
          <a:xfrm rot="-6250124">
            <a:off x="2720976" y="4567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1598614" y="3136900"/>
            <a:ext cx="30638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befektetés, refinanszírozás</a:t>
            </a:r>
            <a:endParaRPr/>
          </a:p>
        </p:txBody>
      </p:sp>
      <p:sp>
        <p:nvSpPr>
          <p:cNvPr id="478" name="Google Shape;478;p20"/>
          <p:cNvSpPr/>
          <p:nvPr/>
        </p:nvSpPr>
        <p:spPr>
          <a:xfrm rot="-5400000">
            <a:off x="2606676" y="367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0"/>
          <p:cNvSpPr/>
          <p:nvPr/>
        </p:nvSpPr>
        <p:spPr>
          <a:xfrm rot="-3601432">
            <a:off x="2797176" y="27130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2259014" y="2184400"/>
            <a:ext cx="24669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felújítás</a:t>
            </a:r>
            <a:endParaRPr/>
          </a:p>
        </p:txBody>
      </p:sp>
      <p:sp>
        <p:nvSpPr>
          <p:cNvPr id="481" name="Google Shape;481;p20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0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0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484" name="Google Shape;48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488" name="Google Shape;4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495" name="Google Shape;495;p21"/>
          <p:cNvSpPr/>
          <p:nvPr/>
        </p:nvSpPr>
        <p:spPr>
          <a:xfrm rot="1055683">
            <a:off x="6880226" y="1195388"/>
            <a:ext cx="474663" cy="184150"/>
          </a:xfrm>
          <a:prstGeom prst="rightArrow">
            <a:avLst>
              <a:gd fmla="val 50000" name="adj1"/>
              <a:gd fmla="val 6444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1"/>
          <p:cNvSpPr/>
          <p:nvPr/>
        </p:nvSpPr>
        <p:spPr>
          <a:xfrm>
            <a:off x="7478714" y="13700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mérés</a:t>
            </a:r>
            <a:endParaRPr/>
          </a:p>
        </p:txBody>
      </p:sp>
      <p:sp>
        <p:nvSpPr>
          <p:cNvPr id="497" name="Google Shape;497;p21"/>
          <p:cNvSpPr/>
          <p:nvPr/>
        </p:nvSpPr>
        <p:spPr>
          <a:xfrm rot="2869468">
            <a:off x="8361363" y="1909763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1"/>
          <p:cNvSpPr/>
          <p:nvPr/>
        </p:nvSpPr>
        <p:spPr>
          <a:xfrm>
            <a:off x="7827964" y="2303463"/>
            <a:ext cx="2503487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övezet/szabályozás</a:t>
            </a:r>
            <a:endParaRPr/>
          </a:p>
        </p:txBody>
      </p:sp>
      <p:sp>
        <p:nvSpPr>
          <p:cNvPr id="499" name="Google Shape;499;p21"/>
          <p:cNvSpPr/>
          <p:nvPr/>
        </p:nvSpPr>
        <p:spPr>
          <a:xfrm rot="4448231">
            <a:off x="9034464" y="2881314"/>
            <a:ext cx="433387" cy="204787"/>
          </a:xfrm>
          <a:prstGeom prst="rightArrow">
            <a:avLst>
              <a:gd fmla="val 50000" name="adj1"/>
              <a:gd fmla="val 52907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8507414" y="3249613"/>
            <a:ext cx="2085975" cy="1014412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és legmagasabb hasznosítás elve</a:t>
            </a:r>
            <a:endParaRPr/>
          </a:p>
        </p:txBody>
      </p:sp>
      <p:sp>
        <p:nvSpPr>
          <p:cNvPr id="501" name="Google Shape;501;p21"/>
          <p:cNvSpPr/>
          <p:nvPr/>
        </p:nvSpPr>
        <p:spPr>
          <a:xfrm rot="6106098">
            <a:off x="9185276" y="4376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1"/>
          <p:cNvSpPr/>
          <p:nvPr/>
        </p:nvSpPr>
        <p:spPr>
          <a:xfrm>
            <a:off x="8710614" y="47355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tervezés</a:t>
            </a:r>
            <a:endParaRPr/>
          </a:p>
        </p:txBody>
      </p:sp>
      <p:sp>
        <p:nvSpPr>
          <p:cNvPr id="503" name="Google Shape;503;p21"/>
          <p:cNvSpPr/>
          <p:nvPr/>
        </p:nvSpPr>
        <p:spPr>
          <a:xfrm rot="6867502">
            <a:off x="8728076" y="53038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1"/>
          <p:cNvSpPr/>
          <p:nvPr/>
        </p:nvSpPr>
        <p:spPr>
          <a:xfrm>
            <a:off x="5095869" y="3571877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505" name="Google Shape;505;p21"/>
          <p:cNvSpPr/>
          <p:nvPr/>
        </p:nvSpPr>
        <p:spPr>
          <a:xfrm rot="8803159">
            <a:off x="7445376" y="621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1"/>
          <p:cNvSpPr/>
          <p:nvPr/>
        </p:nvSpPr>
        <p:spPr>
          <a:xfrm>
            <a:off x="5357814" y="6362700"/>
            <a:ext cx="1933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felépített épület</a:t>
            </a:r>
            <a:endParaRPr/>
          </a:p>
        </p:txBody>
      </p:sp>
      <p:sp>
        <p:nvSpPr>
          <p:cNvPr id="507" name="Google Shape;507;p21"/>
          <p:cNvSpPr/>
          <p:nvPr/>
        </p:nvSpPr>
        <p:spPr>
          <a:xfrm>
            <a:off x="1751014" y="4991100"/>
            <a:ext cx="26320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kezelés</a:t>
            </a:r>
            <a:endParaRPr/>
          </a:p>
        </p:txBody>
      </p:sp>
      <p:sp>
        <p:nvSpPr>
          <p:cNvPr id="508" name="Google Shape;508;p21"/>
          <p:cNvSpPr/>
          <p:nvPr/>
        </p:nvSpPr>
        <p:spPr>
          <a:xfrm rot="-9366553">
            <a:off x="4778376" y="63833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1"/>
          <p:cNvSpPr/>
          <p:nvPr/>
        </p:nvSpPr>
        <p:spPr>
          <a:xfrm>
            <a:off x="2767014" y="5892800"/>
            <a:ext cx="253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bérbeadás/marketing</a:t>
            </a:r>
            <a:endParaRPr/>
          </a:p>
        </p:txBody>
      </p:sp>
      <p:sp>
        <p:nvSpPr>
          <p:cNvPr id="510" name="Google Shape;510;p21"/>
          <p:cNvSpPr/>
          <p:nvPr/>
        </p:nvSpPr>
        <p:spPr>
          <a:xfrm rot="-8023745">
            <a:off x="3330576" y="5519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1"/>
          <p:cNvSpPr/>
          <p:nvPr/>
        </p:nvSpPr>
        <p:spPr>
          <a:xfrm>
            <a:off x="2132014" y="4038600"/>
            <a:ext cx="14763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értékesítés</a:t>
            </a:r>
            <a:endParaRPr/>
          </a:p>
        </p:txBody>
      </p:sp>
      <p:sp>
        <p:nvSpPr>
          <p:cNvPr id="512" name="Google Shape;512;p21"/>
          <p:cNvSpPr/>
          <p:nvPr/>
        </p:nvSpPr>
        <p:spPr>
          <a:xfrm rot="-6250124">
            <a:off x="2720976" y="4567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1"/>
          <p:cNvSpPr/>
          <p:nvPr/>
        </p:nvSpPr>
        <p:spPr>
          <a:xfrm>
            <a:off x="1598614" y="3136900"/>
            <a:ext cx="30638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befektetés, refinanszírozás</a:t>
            </a:r>
            <a:endParaRPr/>
          </a:p>
        </p:txBody>
      </p:sp>
      <p:sp>
        <p:nvSpPr>
          <p:cNvPr id="514" name="Google Shape;514;p21"/>
          <p:cNvSpPr/>
          <p:nvPr/>
        </p:nvSpPr>
        <p:spPr>
          <a:xfrm rot="-5400000">
            <a:off x="2606676" y="3678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1"/>
          <p:cNvSpPr/>
          <p:nvPr/>
        </p:nvSpPr>
        <p:spPr>
          <a:xfrm rot="-3601432">
            <a:off x="2797176" y="27130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1"/>
          <p:cNvSpPr/>
          <p:nvPr/>
        </p:nvSpPr>
        <p:spPr>
          <a:xfrm>
            <a:off x="2259014" y="2184400"/>
            <a:ext cx="24669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üzemeltetés, felújítás</a:t>
            </a:r>
            <a:endParaRPr/>
          </a:p>
        </p:txBody>
      </p:sp>
      <p:sp>
        <p:nvSpPr>
          <p:cNvPr id="517" name="Google Shape;517;p21"/>
          <p:cNvSpPr/>
          <p:nvPr/>
        </p:nvSpPr>
        <p:spPr>
          <a:xfrm rot="-3411812">
            <a:off x="3317876" y="17732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1"/>
          <p:cNvSpPr/>
          <p:nvPr/>
        </p:nvSpPr>
        <p:spPr>
          <a:xfrm>
            <a:off x="2738415" y="1285860"/>
            <a:ext cx="24669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átalakítás, bontás</a:t>
            </a:r>
            <a:endParaRPr/>
          </a:p>
        </p:txBody>
      </p:sp>
      <p:sp>
        <p:nvSpPr>
          <p:cNvPr id="519" name="Google Shape;519;p21"/>
          <p:cNvSpPr/>
          <p:nvPr/>
        </p:nvSpPr>
        <p:spPr>
          <a:xfrm rot="-624902">
            <a:off x="4994276" y="1074738"/>
            <a:ext cx="460375" cy="234950"/>
          </a:xfrm>
          <a:prstGeom prst="rightArrow">
            <a:avLst>
              <a:gd fmla="val 50000" name="adj1"/>
              <a:gd fmla="val 48986" name="adj2"/>
            </a:avLst>
          </a:prstGeom>
          <a:gradFill>
            <a:gsLst>
              <a:gs pos="0">
                <a:schemeClr val="lt1"/>
              </a:gs>
              <a:gs pos="100000">
                <a:srgbClr val="9071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1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1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523" name="Google Shape;52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/>
          <p:nvPr/>
        </p:nvSpPr>
        <p:spPr>
          <a:xfrm>
            <a:off x="7834314" y="5688013"/>
            <a:ext cx="12604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525" name="Google Shape;525;p21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1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527" name="Google Shape;5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533" name="Google Shape;533;p22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534" name="Google Shape;5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5437" y="3094371"/>
            <a:ext cx="4762500" cy="317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22"/>
          <p:cNvGrpSpPr/>
          <p:nvPr/>
        </p:nvGrpSpPr>
        <p:grpSpPr>
          <a:xfrm>
            <a:off x="352645" y="270128"/>
            <a:ext cx="6189153" cy="6450965"/>
            <a:chOff x="1810384" y="381"/>
            <a:chExt cx="6189153" cy="6450965"/>
          </a:xfrm>
        </p:grpSpPr>
        <p:sp>
          <p:nvSpPr>
            <p:cNvPr id="537" name="Google Shape;537;p22"/>
            <p:cNvSpPr/>
            <p:nvPr/>
          </p:nvSpPr>
          <p:spPr>
            <a:xfrm>
              <a:off x="4354110" y="381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 txBox="1"/>
            <p:nvPr/>
          </p:nvSpPr>
          <p:spPr>
            <a:xfrm>
              <a:off x="4515450" y="161721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piac és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mérése</a:t>
              </a: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rot="1080000">
              <a:off x="5537052" y="618168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 txBox="1"/>
            <p:nvPr/>
          </p:nvSpPr>
          <p:spPr>
            <a:xfrm rot="1080000">
              <a:off x="5539197" y="678989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5926220" y="511190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 txBox="1"/>
            <p:nvPr/>
          </p:nvSpPr>
          <p:spPr>
            <a:xfrm>
              <a:off x="6087560" y="672530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1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Jogi ismeretek</a:t>
              </a: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 rot="3240000">
              <a:off x="6811920" y="1538096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 txBox="1"/>
            <p:nvPr/>
          </p:nvSpPr>
          <p:spPr>
            <a:xfrm rot="3240000">
              <a:off x="6829987" y="1577002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6897837" y="1848506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 txBox="1"/>
            <p:nvPr/>
          </p:nvSpPr>
          <p:spPr>
            <a:xfrm>
              <a:off x="7059177" y="2009846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1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Építészeti ismeretek</a:t>
              </a: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 rot="5400000">
              <a:off x="7302589" y="3031682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 txBox="1"/>
            <p:nvPr/>
          </p:nvSpPr>
          <p:spPr>
            <a:xfrm rot="5400000">
              <a:off x="7346419" y="3062218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897837" y="3501520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 txBox="1"/>
            <p:nvPr/>
          </p:nvSpPr>
          <p:spPr>
            <a:xfrm>
              <a:off x="7059177" y="3662860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 értékbecslés</a:t>
              </a: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 rot="7560000">
              <a:off x="6821641" y="4528426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 txBox="1"/>
            <p:nvPr/>
          </p:nvSpPr>
          <p:spPr>
            <a:xfrm rot="-3240000">
              <a:off x="6891233" y="4567332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5926220" y="4838837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 txBox="1"/>
            <p:nvPr/>
          </p:nvSpPr>
          <p:spPr>
            <a:xfrm>
              <a:off x="6087560" y="5000177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befektetések</a:t>
              </a: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 rot="9720000">
              <a:off x="5552782" y="5456624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2"/>
            <p:cNvSpPr txBox="1"/>
            <p:nvPr/>
          </p:nvSpPr>
          <p:spPr>
            <a:xfrm rot="-1080000">
              <a:off x="5638296" y="5517445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354110" y="5349646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2"/>
            <p:cNvSpPr txBox="1"/>
            <p:nvPr/>
          </p:nvSpPr>
          <p:spPr>
            <a:xfrm>
              <a:off x="4515450" y="5510986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1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fejlesztés</a:t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 rot="-9720000">
              <a:off x="3980673" y="5461735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2"/>
            <p:cNvSpPr txBox="1"/>
            <p:nvPr/>
          </p:nvSpPr>
          <p:spPr>
            <a:xfrm rot="1080000">
              <a:off x="4066187" y="5549644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2782001" y="4838837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2"/>
            <p:cNvSpPr txBox="1"/>
            <p:nvPr/>
          </p:nvSpPr>
          <p:spPr>
            <a:xfrm>
              <a:off x="2943341" y="5000177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Mikro-ökonómia,   város-gazdálkodás</a:t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 rot="-7560000">
              <a:off x="2705805" y="4541807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2"/>
            <p:cNvSpPr txBox="1"/>
            <p:nvPr/>
          </p:nvSpPr>
          <p:spPr>
            <a:xfrm rot="3240000">
              <a:off x="2775397" y="4651631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1810384" y="3501520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 txBox="1"/>
            <p:nvPr/>
          </p:nvSpPr>
          <p:spPr>
            <a:xfrm>
              <a:off x="1971724" y="3662860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1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Ingatlan-értékesítés és marketing</a:t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 rot="-5400000">
              <a:off x="2215136" y="3048221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2"/>
            <p:cNvSpPr txBox="1"/>
            <p:nvPr/>
          </p:nvSpPr>
          <p:spPr>
            <a:xfrm rot="-5400000">
              <a:off x="2258966" y="3166416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810384" y="1848506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2"/>
            <p:cNvSpPr txBox="1"/>
            <p:nvPr/>
          </p:nvSpPr>
          <p:spPr>
            <a:xfrm>
              <a:off x="1971724" y="2009846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Facility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management</a:t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 rot="-3240000">
              <a:off x="2696083" y="1551477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2"/>
            <p:cNvSpPr txBox="1"/>
            <p:nvPr/>
          </p:nvSpPr>
          <p:spPr>
            <a:xfrm rot="-3240000">
              <a:off x="2714150" y="1661301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2782001" y="511190"/>
              <a:ext cx="1101700" cy="1101700"/>
            </a:xfrm>
            <a:prstGeom prst="ellipse">
              <a:avLst/>
            </a:prstGeom>
            <a:gradFill>
              <a:gsLst>
                <a:gs pos="0">
                  <a:srgbClr val="F5F7FC"/>
                </a:gs>
                <a:gs pos="48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5400000" scaled="0"/>
            </a:gradFill>
            <a:ln cap="flat" cmpd="sng" w="12700">
              <a:solidFill>
                <a:schemeClr val="lt1">
                  <a:alpha val="58431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2"/>
            <p:cNvSpPr txBox="1"/>
            <p:nvPr/>
          </p:nvSpPr>
          <p:spPr>
            <a:xfrm>
              <a:off x="2943341" y="672530"/>
              <a:ext cx="779020" cy="779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Informatikai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1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és kommuniká-ciós ismeretek</a:t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 rot="-1080000">
              <a:off x="3964943" y="623279"/>
              <a:ext cx="292196" cy="37182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2"/>
            <p:cNvSpPr txBox="1"/>
            <p:nvPr/>
          </p:nvSpPr>
          <p:spPr>
            <a:xfrm rot="-1080000">
              <a:off x="3967088" y="711188"/>
              <a:ext cx="204537" cy="22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22"/>
          <p:cNvSpPr txBox="1"/>
          <p:nvPr/>
        </p:nvSpPr>
        <p:spPr>
          <a:xfrm>
            <a:off x="2355930" y="2574385"/>
            <a:ext cx="21825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Szakképzés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3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583" name="Google Shape;583;p23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584" name="Google Shape;5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3032" y="3389812"/>
            <a:ext cx="4145380" cy="2842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23"/>
          <p:cNvGrpSpPr/>
          <p:nvPr/>
        </p:nvGrpSpPr>
        <p:grpSpPr>
          <a:xfrm>
            <a:off x="444582" y="1711765"/>
            <a:ext cx="6989614" cy="4341196"/>
            <a:chOff x="4007" y="3281"/>
            <a:chExt cx="6989614" cy="4341196"/>
          </a:xfrm>
        </p:grpSpPr>
        <p:sp>
          <p:nvSpPr>
            <p:cNvPr id="587" name="Google Shape;587;p23"/>
            <p:cNvSpPr/>
            <p:nvPr/>
          </p:nvSpPr>
          <p:spPr>
            <a:xfrm>
              <a:off x="4007" y="3281"/>
              <a:ext cx="6989614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43988" y="43262"/>
              <a:ext cx="6909652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50"/>
                <a:buFont typeface="Calibri"/>
                <a:buNone/>
              </a:pPr>
              <a:r>
                <a:rPr b="0" i="0" lang="hu-HU" sz="5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Ingatlanpiac és mérése</a:t>
              </a: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007" y="1491358"/>
              <a:ext cx="2717591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 txBox="1"/>
            <p:nvPr/>
          </p:nvSpPr>
          <p:spPr>
            <a:xfrm>
              <a:off x="43988" y="1531339"/>
              <a:ext cx="2637629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Specialitások, szegmensek, benchmarkok</a:t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007" y="2979434"/>
              <a:ext cx="133084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 txBox="1"/>
            <p:nvPr/>
          </p:nvSpPr>
          <p:spPr>
            <a:xfrm>
              <a:off x="42986" y="3018413"/>
              <a:ext cx="1252890" cy="1287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Matematikai statisztikai módszerek, piacelemzések</a:t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390751" y="2979434"/>
              <a:ext cx="133084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 txBox="1"/>
            <p:nvPr/>
          </p:nvSpPr>
          <p:spPr>
            <a:xfrm>
              <a:off x="1429730" y="3018413"/>
              <a:ext cx="1252890" cy="1287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Összehasonlító elemzések</a:t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2833390" y="1491358"/>
              <a:ext cx="2717591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 txBox="1"/>
            <p:nvPr/>
          </p:nvSpPr>
          <p:spPr>
            <a:xfrm>
              <a:off x="2873371" y="1531339"/>
              <a:ext cx="2637629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Geodézia, ingatlan-nyilvántartás</a:t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833390" y="2979434"/>
              <a:ext cx="133084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 txBox="1"/>
            <p:nvPr/>
          </p:nvSpPr>
          <p:spPr>
            <a:xfrm>
              <a:off x="2872369" y="3018413"/>
              <a:ext cx="1252890" cy="1287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Térkép, földkönyv, helyszínrajz,  tulajdoni lap</a:t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220134" y="2979434"/>
              <a:ext cx="133084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4259113" y="3018413"/>
              <a:ext cx="1252890" cy="1287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Telekalakítás, épület-feltüntetés, változtatások</a:t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662773" y="1491358"/>
              <a:ext cx="133084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 txBox="1"/>
            <p:nvPr/>
          </p:nvSpPr>
          <p:spPr>
            <a:xfrm>
              <a:off x="5701752" y="1530337"/>
              <a:ext cx="1252890" cy="1287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Nemzetközi és hazai szabványok, etikai normák, korrupciós csapdák</a:t>
              </a:r>
              <a:endParaRPr/>
            </a:p>
          </p:txBody>
        </p:sp>
      </p:grpSp>
      <p:sp>
        <p:nvSpPr>
          <p:cNvPr id="603" name="Google Shape;603;p23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4" name="Google Shape;604;p23"/>
          <p:cNvGraphicFramePr/>
          <p:nvPr/>
        </p:nvGraphicFramePr>
        <p:xfrm>
          <a:off x="8459537" y="17084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{D915DFD4-4B0D-4E4C-9C44-71B19318C53A}</a:tableStyleId>
              </a:tblPr>
              <a:tblGrid>
                <a:gridCol w="1245975"/>
                <a:gridCol w="1018050"/>
                <a:gridCol w="972450"/>
              </a:tblGrid>
              <a:tr h="2668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1. Ingatlanpiac és mérése</a:t>
                      </a:r>
                      <a:endParaRPr/>
                    </a:p>
                  </a:txBody>
                  <a:tcPr marT="7625" marB="0" marR="7625" marL="7625" anchor="b"/>
                </a:tc>
                <a:tc hMerge="1"/>
                <a:tc hMerge="1"/>
              </a:tr>
              <a:tr h="2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Témafelelős:</a:t>
                      </a:r>
                      <a:endParaRPr/>
                    </a:p>
                  </a:txBody>
                  <a:tcPr marT="7625" marB="0" marR="7625" marL="7625" anchor="b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Soóki-Tóth Gábor</a:t>
                      </a:r>
                      <a:endParaRPr/>
                    </a:p>
                  </a:txBody>
                  <a:tcPr marT="7625" marB="0" marR="7625" marL="7625" anchor="b"/>
                </a:tc>
                <a:tc hMerge="1"/>
              </a:tr>
              <a:tr h="2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Előadás: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20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óra</a:t>
                      </a:r>
                      <a:endParaRPr/>
                    </a:p>
                  </a:txBody>
                  <a:tcPr marT="7625" marB="0" marR="7625" marL="7625" anchor="b"/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Gyakorlat: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4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óra</a:t>
                      </a:r>
                      <a:endParaRPr/>
                    </a:p>
                  </a:txBody>
                  <a:tcPr marT="7625" marB="0" marR="7625" marL="7625" anchor="b"/>
                </a:tc>
              </a:tr>
              <a:tr h="2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Kredit: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5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hu-HU" sz="1100" u="none" cap="none" strike="noStrike"/>
                        <a:t> </a:t>
                      </a:r>
                      <a:endParaRPr/>
                    </a:p>
                  </a:txBody>
                  <a:tcPr marT="7625" marB="0" marR="7625" marL="76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4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610" name="Google Shape;610;p24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611" name="Google Shape;6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449" y="3703888"/>
            <a:ext cx="4715488" cy="2652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Google Shape;613;p24"/>
          <p:cNvGrpSpPr/>
          <p:nvPr/>
        </p:nvGrpSpPr>
        <p:grpSpPr>
          <a:xfrm>
            <a:off x="445150" y="1710848"/>
            <a:ext cx="6848848" cy="4343030"/>
            <a:chOff x="4575" y="2364"/>
            <a:chExt cx="6848848" cy="4343030"/>
          </a:xfrm>
        </p:grpSpPr>
        <p:sp>
          <p:nvSpPr>
            <p:cNvPr id="614" name="Google Shape;614;p24"/>
            <p:cNvSpPr/>
            <p:nvPr/>
          </p:nvSpPr>
          <p:spPr>
            <a:xfrm>
              <a:off x="4575" y="2364"/>
              <a:ext cx="684884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 txBox="1"/>
            <p:nvPr/>
          </p:nvSpPr>
          <p:spPr>
            <a:xfrm>
              <a:off x="44618" y="42407"/>
              <a:ext cx="6768762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4775" lIns="224775" spcFirstLastPara="1" rIns="224775" wrap="square" tIns="22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5"/>
                <a:buFont typeface="Calibri"/>
                <a:buNone/>
              </a:pPr>
              <a:r>
                <a:rPr b="0" i="0" lang="hu-HU" sz="5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Jogi ismeretek</a:t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1260" y="1490296"/>
              <a:ext cx="205781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 txBox="1"/>
            <p:nvPr/>
          </p:nvSpPr>
          <p:spPr>
            <a:xfrm>
              <a:off x="51303" y="1530339"/>
              <a:ext cx="1977729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Gazdasági jog</a:t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65020" y="2978228"/>
              <a:ext cx="103563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 txBox="1"/>
            <p:nvPr/>
          </p:nvSpPr>
          <p:spPr>
            <a:xfrm>
              <a:off x="95353" y="3008561"/>
              <a:ext cx="974972" cy="13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PTK, Közigazgatási-,és büntetőjog</a:t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1124100" y="2978228"/>
              <a:ext cx="89121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 txBox="1"/>
            <p:nvPr/>
          </p:nvSpPr>
          <p:spPr>
            <a:xfrm>
              <a:off x="1150203" y="3004331"/>
              <a:ext cx="839010" cy="131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Tulajdonjog, Használati jog, bérlet</a:t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115959" y="1490296"/>
              <a:ext cx="173995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 txBox="1"/>
            <p:nvPr/>
          </p:nvSpPr>
          <p:spPr>
            <a:xfrm>
              <a:off x="2156002" y="1530339"/>
              <a:ext cx="165986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Speciális ingatlanjog</a:t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2115959" y="2978228"/>
              <a:ext cx="96801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 txBox="1"/>
            <p:nvPr/>
          </p:nvSpPr>
          <p:spPr>
            <a:xfrm>
              <a:off x="2144311" y="3006580"/>
              <a:ext cx="911311" cy="1310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Ingatlan-fejlesztés-,kezelés tipikus szerződései és jogszabályai</a:t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107415" y="2978228"/>
              <a:ext cx="74849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 txBox="1"/>
            <p:nvPr/>
          </p:nvSpPr>
          <p:spPr>
            <a:xfrm>
              <a:off x="3129338" y="3000151"/>
              <a:ext cx="704650" cy="1323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Illetékek, off-shore és ellenőrzött vállalkozások</a:t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3902795" y="1490296"/>
              <a:ext cx="294394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 txBox="1"/>
            <p:nvPr/>
          </p:nvSpPr>
          <p:spPr>
            <a:xfrm>
              <a:off x="3942838" y="1530339"/>
              <a:ext cx="286385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Jogszolgáltatás, bíróságok, eljárások, esettanulmányok </a:t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3917211" y="2978228"/>
              <a:ext cx="126376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 txBox="1"/>
            <p:nvPr/>
          </p:nvSpPr>
          <p:spPr>
            <a:xfrm>
              <a:off x="3954226" y="3015243"/>
              <a:ext cx="1189738" cy="129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Illetékek, off-shore és ellenőrzött vállalkozások</a:t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5204420" y="2978228"/>
              <a:ext cx="162790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 txBox="1"/>
            <p:nvPr/>
          </p:nvSpPr>
          <p:spPr>
            <a:xfrm>
              <a:off x="5244463" y="3018271"/>
              <a:ext cx="154781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Feltűnő értékaránytalanság, teljesítések elmaradása, zálogjog, kártalanítások</a:t>
              </a:r>
              <a:endParaRPr/>
            </a:p>
          </p:txBody>
        </p:sp>
      </p:grpSp>
      <p:sp>
        <p:nvSpPr>
          <p:cNvPr id="634" name="Google Shape;634;p24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640" name="Google Shape;640;p25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641" name="Google Shape;6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1687" y="3975100"/>
            <a:ext cx="4286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5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25"/>
          <p:cNvGrpSpPr/>
          <p:nvPr/>
        </p:nvGrpSpPr>
        <p:grpSpPr>
          <a:xfrm>
            <a:off x="445150" y="1710848"/>
            <a:ext cx="6848848" cy="4343030"/>
            <a:chOff x="4575" y="2364"/>
            <a:chExt cx="6848848" cy="4343030"/>
          </a:xfrm>
        </p:grpSpPr>
        <p:sp>
          <p:nvSpPr>
            <p:cNvPr id="645" name="Google Shape;645;p25"/>
            <p:cNvSpPr/>
            <p:nvPr/>
          </p:nvSpPr>
          <p:spPr>
            <a:xfrm>
              <a:off x="4575" y="2364"/>
              <a:ext cx="684884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 txBox="1"/>
            <p:nvPr/>
          </p:nvSpPr>
          <p:spPr>
            <a:xfrm>
              <a:off x="44618" y="42407"/>
              <a:ext cx="6768762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25" lIns="205725" spcFirstLastPara="1" rIns="205725" wrap="square" tIns="20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r>
                <a:rPr b="0" i="0" lang="hu-HU" sz="5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Építészeti ismeretek</a:t>
              </a: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1260" y="1490296"/>
              <a:ext cx="205781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5"/>
            <p:cNvSpPr txBox="1"/>
            <p:nvPr/>
          </p:nvSpPr>
          <p:spPr>
            <a:xfrm>
              <a:off x="51303" y="1530339"/>
              <a:ext cx="1977729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5"/>
                <a:buFont typeface="Calibri"/>
                <a:buNone/>
              </a:pPr>
              <a:r>
                <a:rPr b="0" i="0" lang="hu-HU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Épületszerkezetek</a:t>
              </a: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65020" y="2978228"/>
              <a:ext cx="103563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 txBox="1"/>
            <p:nvPr/>
          </p:nvSpPr>
          <p:spPr>
            <a:xfrm>
              <a:off x="95353" y="3008561"/>
              <a:ext cx="974972" cy="13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Fő-,és mellék- szerkezetek</a:t>
              </a: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1124100" y="2978228"/>
              <a:ext cx="89121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5"/>
            <p:cNvSpPr txBox="1"/>
            <p:nvPr/>
          </p:nvSpPr>
          <p:spPr>
            <a:xfrm>
              <a:off x="1150203" y="3004331"/>
              <a:ext cx="839010" cy="131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Építészet-történet, várostervezés</a:t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115959" y="1490296"/>
              <a:ext cx="173995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5"/>
            <p:cNvSpPr txBox="1"/>
            <p:nvPr/>
          </p:nvSpPr>
          <p:spPr>
            <a:xfrm>
              <a:off x="2156002" y="1530339"/>
              <a:ext cx="165986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5"/>
                <a:buFont typeface="Calibri"/>
                <a:buNone/>
              </a:pPr>
              <a:r>
                <a:rPr b="0" i="0" lang="hu-HU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Épületgépészet</a:t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2115959" y="2978228"/>
              <a:ext cx="96801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5"/>
            <p:cNvSpPr txBox="1"/>
            <p:nvPr/>
          </p:nvSpPr>
          <p:spPr>
            <a:xfrm>
              <a:off x="2144311" y="3006580"/>
              <a:ext cx="911311" cy="1310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Korszerű energiagazdál-kodás, zöld épületek, passzív házak</a:t>
              </a: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3107415" y="2978228"/>
              <a:ext cx="74849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5"/>
            <p:cNvSpPr txBox="1"/>
            <p:nvPr/>
          </p:nvSpPr>
          <p:spPr>
            <a:xfrm>
              <a:off x="3129338" y="3000151"/>
              <a:ext cx="704650" cy="1323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Épület-gépészeti alrend-szerek</a:t>
              </a: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3902795" y="1490296"/>
              <a:ext cx="294394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5"/>
            <p:cNvSpPr txBox="1"/>
            <p:nvPr/>
          </p:nvSpPr>
          <p:spPr>
            <a:xfrm>
              <a:off x="3942838" y="1530339"/>
              <a:ext cx="286385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5"/>
                <a:buFont typeface="Calibri"/>
                <a:buNone/>
              </a:pPr>
              <a:r>
                <a:rPr b="0" i="0" lang="hu-HU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Épület-diagnosztika, nemzetközi minősítési rendszerek</a:t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917211" y="2978228"/>
              <a:ext cx="126376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5"/>
            <p:cNvSpPr txBox="1"/>
            <p:nvPr/>
          </p:nvSpPr>
          <p:spPr>
            <a:xfrm>
              <a:off x="3954226" y="3015243"/>
              <a:ext cx="1189738" cy="129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Lakó-,és kereskedelmi ingatlanok felmérése</a:t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5204420" y="2978228"/>
              <a:ext cx="162790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5"/>
            <p:cNvSpPr txBox="1"/>
            <p:nvPr/>
          </p:nvSpPr>
          <p:spPr>
            <a:xfrm>
              <a:off x="5244463" y="3018271"/>
              <a:ext cx="1547817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Épületek minőségbiztosítása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6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670" name="Google Shape;670;p26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671" name="Google Shape;6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6379" y="3928644"/>
            <a:ext cx="3641558" cy="242770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26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26"/>
          <p:cNvGrpSpPr/>
          <p:nvPr/>
        </p:nvGrpSpPr>
        <p:grpSpPr>
          <a:xfrm>
            <a:off x="441215" y="1710848"/>
            <a:ext cx="6856719" cy="4343030"/>
            <a:chOff x="640" y="2364"/>
            <a:chExt cx="6856719" cy="4343030"/>
          </a:xfrm>
        </p:grpSpPr>
        <p:sp>
          <p:nvSpPr>
            <p:cNvPr id="675" name="Google Shape;675;p26"/>
            <p:cNvSpPr/>
            <p:nvPr/>
          </p:nvSpPr>
          <p:spPr>
            <a:xfrm>
              <a:off x="640" y="2364"/>
              <a:ext cx="6856719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 txBox="1"/>
            <p:nvPr/>
          </p:nvSpPr>
          <p:spPr>
            <a:xfrm>
              <a:off x="40683" y="42407"/>
              <a:ext cx="6776633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8100" lIns="198100" spcFirstLastPara="1" rIns="198100" wrap="square" tIns="19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b="0" i="0" lang="hu-HU" sz="5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Ingatlan-értékbecslés</a:t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333" y="1490296"/>
              <a:ext cx="2429912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 txBox="1"/>
            <p:nvPr/>
          </p:nvSpPr>
          <p:spPr>
            <a:xfrm>
              <a:off x="47376" y="1530339"/>
              <a:ext cx="2349826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Alkalmazott matematika, matematikai statisztika</a:t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0814" y="2978228"/>
              <a:ext cx="115811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 txBox="1"/>
            <p:nvPr/>
          </p:nvSpPr>
          <p:spPr>
            <a:xfrm>
              <a:off x="104734" y="3012148"/>
              <a:ext cx="1090276" cy="1299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Mikroökonómiai alapok, piaci szereplők viselkedésének modellezése</a:t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255144" y="2978228"/>
              <a:ext cx="1118620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 txBox="1"/>
            <p:nvPr/>
          </p:nvSpPr>
          <p:spPr>
            <a:xfrm>
              <a:off x="1287907" y="3010991"/>
              <a:ext cx="1053094" cy="1301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Városfejlődés és ingatlanok értékváltozása, modellezés</a:t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89673" y="1490296"/>
              <a:ext cx="194572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 txBox="1"/>
            <p:nvPr/>
          </p:nvSpPr>
          <p:spPr>
            <a:xfrm>
              <a:off x="2529716" y="1530339"/>
              <a:ext cx="1865640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Hagyományos módszerek</a:t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489673" y="2978228"/>
              <a:ext cx="108249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 txBox="1"/>
            <p:nvPr/>
          </p:nvSpPr>
          <p:spPr>
            <a:xfrm>
              <a:off x="2521378" y="3009933"/>
              <a:ext cx="1019085" cy="1303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Költség-,és összehasonlító módszerek</a:t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598382" y="2978228"/>
              <a:ext cx="83701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 txBox="1"/>
            <p:nvPr/>
          </p:nvSpPr>
          <p:spPr>
            <a:xfrm>
              <a:off x="3622897" y="3002743"/>
              <a:ext cx="787986" cy="131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Hozam, befektetési és maradvány-elvű fejlesztési módszerek</a:t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4487827" y="1490296"/>
              <a:ext cx="2362839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 txBox="1"/>
            <p:nvPr/>
          </p:nvSpPr>
          <p:spPr>
            <a:xfrm>
              <a:off x="4527870" y="1530339"/>
              <a:ext cx="2282753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Nemzetközi szabványok, esettanulmányok </a:t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4499396" y="2978228"/>
              <a:ext cx="729240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 txBox="1"/>
            <p:nvPr/>
          </p:nvSpPr>
          <p:spPr>
            <a:xfrm>
              <a:off x="4520755" y="2999587"/>
              <a:ext cx="686522" cy="1324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Új és használt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Lakó-ingatlanok</a:t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5254851" y="2978228"/>
              <a:ext cx="827311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 txBox="1"/>
            <p:nvPr/>
          </p:nvSpPr>
          <p:spPr>
            <a:xfrm>
              <a:off x="5279082" y="3002459"/>
              <a:ext cx="778849" cy="1318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Kereskedelmi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ingatlanok,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szálláshelyek</a:t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6108376" y="2978228"/>
              <a:ext cx="730720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 txBox="1"/>
            <p:nvPr/>
          </p:nvSpPr>
          <p:spPr>
            <a:xfrm>
              <a:off x="6129778" y="2999630"/>
              <a:ext cx="687916" cy="1324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Termő-földek értékelése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7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2" name="Google Shape;702;p27"/>
          <p:cNvGrpSpPr/>
          <p:nvPr/>
        </p:nvGrpSpPr>
        <p:grpSpPr>
          <a:xfrm>
            <a:off x="444818" y="1710848"/>
            <a:ext cx="6849512" cy="4343030"/>
            <a:chOff x="4243" y="2364"/>
            <a:chExt cx="6849512" cy="4343030"/>
          </a:xfrm>
        </p:grpSpPr>
        <p:sp>
          <p:nvSpPr>
            <p:cNvPr id="703" name="Google Shape;703;p27"/>
            <p:cNvSpPr/>
            <p:nvPr/>
          </p:nvSpPr>
          <p:spPr>
            <a:xfrm>
              <a:off x="4243" y="2364"/>
              <a:ext cx="6849512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 txBox="1"/>
            <p:nvPr/>
          </p:nvSpPr>
          <p:spPr>
            <a:xfrm>
              <a:off x="44286" y="42407"/>
              <a:ext cx="6769426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75"/>
                <a:buFont typeface="Calibri"/>
                <a:buNone/>
              </a:pPr>
              <a:r>
                <a:rPr b="0" i="0" lang="hu-HU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Ingatlan-és értékpapírpiac</a:t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0929" y="1490296"/>
              <a:ext cx="2137152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 txBox="1"/>
            <p:nvPr/>
          </p:nvSpPr>
          <p:spPr>
            <a:xfrm>
              <a:off x="50972" y="1530339"/>
              <a:ext cx="2057066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Alternatív befektetések összehasonlító elemzése</a:t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66762" y="2978228"/>
              <a:ext cx="1018584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 txBox="1"/>
            <p:nvPr/>
          </p:nvSpPr>
          <p:spPr>
            <a:xfrm>
              <a:off x="96595" y="3008061"/>
              <a:ext cx="958918" cy="1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Ingatlan-befektetési számítások</a:t>
              </a: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1108401" y="2978228"/>
              <a:ext cx="983847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 txBox="1"/>
            <p:nvPr/>
          </p:nvSpPr>
          <p:spPr>
            <a:xfrm>
              <a:off x="1137217" y="3007044"/>
              <a:ext cx="926215" cy="1309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Ingatlan-befektetések kockázat-elemzése</a:t>
              </a: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2194192" y="1481983"/>
              <a:ext cx="1711301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 txBox="1"/>
            <p:nvPr/>
          </p:nvSpPr>
          <p:spPr>
            <a:xfrm>
              <a:off x="2234235" y="1522026"/>
              <a:ext cx="1631215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Jelzálog-hitelezés</a:t>
              </a: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2194192" y="2978228"/>
              <a:ext cx="952074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 txBox="1"/>
            <p:nvPr/>
          </p:nvSpPr>
          <p:spPr>
            <a:xfrm>
              <a:off x="2222077" y="3006113"/>
              <a:ext cx="896304" cy="1311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Jelzáloglevél-kibocsátás, projekt-finanszírozás</a:t>
              </a: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169322" y="2978228"/>
              <a:ext cx="736171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 txBox="1"/>
            <p:nvPr/>
          </p:nvSpPr>
          <p:spPr>
            <a:xfrm>
              <a:off x="3190884" y="2999790"/>
              <a:ext cx="693047" cy="13240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2008-2010-es pénzügyi-gazdasági válság elemzése</a:t>
              </a: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951605" y="1490296"/>
              <a:ext cx="289546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 txBox="1"/>
            <p:nvPr/>
          </p:nvSpPr>
          <p:spPr>
            <a:xfrm>
              <a:off x="3991648" y="1530339"/>
              <a:ext cx="2815379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Calibri"/>
                <a:buNone/>
              </a:pPr>
              <a:r>
                <a:rPr b="0" i="0" lang="hu-HU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Ingatlan-alapok kezelése</a:t>
              </a: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965782" y="2978228"/>
              <a:ext cx="1242957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 txBox="1"/>
            <p:nvPr/>
          </p:nvSpPr>
          <p:spPr>
            <a:xfrm>
              <a:off x="4002187" y="3014633"/>
              <a:ext cx="1170147" cy="1294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b="0" i="0" lang="hu-H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Alapok fajtái, működése, kockázatai</a:t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231795" y="2978228"/>
              <a:ext cx="160109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 txBox="1"/>
            <p:nvPr/>
          </p:nvSpPr>
          <p:spPr>
            <a:xfrm>
              <a:off x="5271838" y="3018271"/>
              <a:ext cx="1521010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b="0" i="0" lang="hu-H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Ingatlan-portfólió-kezelés</a:t>
              </a:r>
              <a:endParaRPr/>
            </a:p>
          </p:txBody>
        </p:sp>
      </p:grpSp>
      <p:pic>
        <p:nvPicPr>
          <p:cNvPr id="723" name="Google Shape;7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3513" y="3317720"/>
            <a:ext cx="4868487" cy="273852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27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sp>
        <p:nvSpPr>
          <p:cNvPr id="725" name="Google Shape;725;p27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726" name="Google Shape;72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8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2" name="Google Shape;732;p28"/>
          <p:cNvGrpSpPr/>
          <p:nvPr/>
        </p:nvGrpSpPr>
        <p:grpSpPr>
          <a:xfrm>
            <a:off x="443273" y="1711736"/>
            <a:ext cx="6993918" cy="4341255"/>
            <a:chOff x="2698" y="3252"/>
            <a:chExt cx="6993918" cy="4341255"/>
          </a:xfrm>
        </p:grpSpPr>
        <p:sp>
          <p:nvSpPr>
            <p:cNvPr id="733" name="Google Shape;733;p28"/>
            <p:cNvSpPr/>
            <p:nvPr/>
          </p:nvSpPr>
          <p:spPr>
            <a:xfrm>
              <a:off x="2698" y="3252"/>
              <a:ext cx="6993918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8"/>
            <p:cNvSpPr txBox="1"/>
            <p:nvPr/>
          </p:nvSpPr>
          <p:spPr>
            <a:xfrm>
              <a:off x="42679" y="43233"/>
              <a:ext cx="6913956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b="0" i="0" lang="hu-HU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Ingatlan-értékesítés és marketing</a:t>
              </a: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7204" y="1491358"/>
              <a:ext cx="2272043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8"/>
            <p:cNvSpPr txBox="1"/>
            <p:nvPr/>
          </p:nvSpPr>
          <p:spPr>
            <a:xfrm>
              <a:off x="67185" y="1531339"/>
              <a:ext cx="2192081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5"/>
                <a:buFont typeface="Calibri"/>
                <a:buNone/>
              </a:pPr>
              <a:r>
                <a:rPr b="0" i="0" lang="hu-HU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Értékesítési menedzsment</a:t>
              </a: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68882" y="2979464"/>
              <a:ext cx="1144449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8"/>
            <p:cNvSpPr txBox="1"/>
            <p:nvPr/>
          </p:nvSpPr>
          <p:spPr>
            <a:xfrm>
              <a:off x="102402" y="3012984"/>
              <a:ext cx="1077409" cy="1298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Lakóingatlanok értékesítése</a:t>
              </a: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236432" y="2979464"/>
              <a:ext cx="985780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8"/>
            <p:cNvSpPr txBox="1"/>
            <p:nvPr/>
          </p:nvSpPr>
          <p:spPr>
            <a:xfrm>
              <a:off x="1265305" y="3008337"/>
              <a:ext cx="928034" cy="1307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Kereskedelmi ingatlanok értékesítése</a:t>
              </a: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2327770" y="1482886"/>
              <a:ext cx="1714663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8"/>
            <p:cNvSpPr txBox="1"/>
            <p:nvPr/>
          </p:nvSpPr>
          <p:spPr>
            <a:xfrm>
              <a:off x="2367751" y="1522867"/>
              <a:ext cx="1634701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5"/>
                <a:buFont typeface="Calibri"/>
                <a:buNone/>
              </a:pPr>
              <a:r>
                <a:rPr b="0" i="0" lang="hu-HU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Franchise-hálózatok működtetése</a:t>
              </a: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2327770" y="2979464"/>
              <a:ext cx="953945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8"/>
            <p:cNvSpPr txBox="1"/>
            <p:nvPr/>
          </p:nvSpPr>
          <p:spPr>
            <a:xfrm>
              <a:off x="2355710" y="3007404"/>
              <a:ext cx="898065" cy="1309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Együütműködés, online és közösségi média használata</a:t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304816" y="2979464"/>
              <a:ext cx="737617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8"/>
            <p:cNvSpPr txBox="1"/>
            <p:nvPr/>
          </p:nvSpPr>
          <p:spPr>
            <a:xfrm>
              <a:off x="3326420" y="3001068"/>
              <a:ext cx="694409" cy="1321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Adatbázisok kezelése, piacelemzés</a:t>
              </a: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4088636" y="1491358"/>
              <a:ext cx="2901154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8"/>
            <p:cNvSpPr txBox="1"/>
            <p:nvPr/>
          </p:nvSpPr>
          <p:spPr>
            <a:xfrm>
              <a:off x="4128617" y="1531339"/>
              <a:ext cx="2821192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5"/>
                <a:buFont typeface="Calibri"/>
                <a:buNone/>
              </a:pPr>
              <a:r>
                <a:rPr b="0" i="0" lang="hu-HU" sz="2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Speciális-,és kényszer-értékesítések</a:t>
              </a: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4102841" y="2979464"/>
              <a:ext cx="1245399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8"/>
            <p:cNvSpPr txBox="1"/>
            <p:nvPr/>
          </p:nvSpPr>
          <p:spPr>
            <a:xfrm>
              <a:off x="4139317" y="3015940"/>
              <a:ext cx="1172447" cy="1292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Ingatlanok értékesítése felszámolási és végrehajtási eljárásokban</a:t>
              </a: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5371342" y="2979464"/>
              <a:ext cx="1604242" cy="136504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 txBox="1"/>
            <p:nvPr/>
          </p:nvSpPr>
          <p:spPr>
            <a:xfrm>
              <a:off x="5411323" y="3019445"/>
              <a:ext cx="1524280" cy="1285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Ingatlanok értékesítése és vétele nyílt pályázatiés közbeszerzési  eljárásokban</a:t>
              </a:r>
              <a:endParaRPr/>
            </a:p>
          </p:txBody>
        </p:sp>
      </p:grpSp>
      <p:sp>
        <p:nvSpPr>
          <p:cNvPr id="753" name="Google Shape;753;p28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sp>
        <p:nvSpPr>
          <p:cNvPr id="754" name="Google Shape;754;p28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755" name="Google Shape;7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9891" y="3426824"/>
            <a:ext cx="4674524" cy="26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9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2" name="Google Shape;762;p29"/>
          <p:cNvGrpSpPr/>
          <p:nvPr/>
        </p:nvGrpSpPr>
        <p:grpSpPr>
          <a:xfrm>
            <a:off x="442569" y="1709092"/>
            <a:ext cx="6953762" cy="4346543"/>
            <a:chOff x="1995" y="608"/>
            <a:chExt cx="6953762" cy="4346543"/>
          </a:xfrm>
        </p:grpSpPr>
        <p:sp>
          <p:nvSpPr>
            <p:cNvPr id="763" name="Google Shape;763;p29"/>
            <p:cNvSpPr/>
            <p:nvPr/>
          </p:nvSpPr>
          <p:spPr>
            <a:xfrm>
              <a:off x="1995" y="608"/>
              <a:ext cx="6953762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9"/>
            <p:cNvSpPr txBox="1"/>
            <p:nvPr/>
          </p:nvSpPr>
          <p:spPr>
            <a:xfrm>
              <a:off x="42038" y="40651"/>
              <a:ext cx="6873676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hu-HU" sz="4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7. Ingatlan-fejlesztési ismeretek</a:t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29942" y="1490296"/>
              <a:ext cx="2719410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 txBox="1"/>
            <p:nvPr/>
          </p:nvSpPr>
          <p:spPr>
            <a:xfrm>
              <a:off x="69985" y="1530339"/>
              <a:ext cx="2639324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Fejlesztési projektek tervezése</a:t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79826" y="2979985"/>
              <a:ext cx="1407598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 txBox="1"/>
            <p:nvPr/>
          </p:nvSpPr>
          <p:spPr>
            <a:xfrm>
              <a:off x="119869" y="3020028"/>
              <a:ext cx="1327512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Projekt-menedzsment ismeretek, informatikai támogatások</a:t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1507433" y="2979985"/>
              <a:ext cx="1149716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9"/>
            <p:cNvSpPr txBox="1"/>
            <p:nvPr/>
          </p:nvSpPr>
          <p:spPr>
            <a:xfrm>
              <a:off x="1541107" y="3013659"/>
              <a:ext cx="1082368" cy="1299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Best use számítások, feasibility study készítése,kreatív tervezés, engedélyeztetés</a:t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2768210" y="1481862"/>
              <a:ext cx="1485145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9"/>
            <p:cNvSpPr txBox="1"/>
            <p:nvPr/>
          </p:nvSpPr>
          <p:spPr>
            <a:xfrm>
              <a:off x="2808253" y="1521905"/>
              <a:ext cx="1405059" cy="128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Fejlesztési projektek finanszírozása</a:t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2768210" y="2979985"/>
              <a:ext cx="82625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9"/>
            <p:cNvSpPr txBox="1"/>
            <p:nvPr/>
          </p:nvSpPr>
          <p:spPr>
            <a:xfrm>
              <a:off x="2792410" y="3004185"/>
              <a:ext cx="777853" cy="1318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Projekt-finanszírozás modellezése</a:t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3614473" y="2979985"/>
              <a:ext cx="63888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9"/>
            <p:cNvSpPr txBox="1"/>
            <p:nvPr/>
          </p:nvSpPr>
          <p:spPr>
            <a:xfrm>
              <a:off x="3633185" y="2998697"/>
              <a:ext cx="601459" cy="1329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Döntés-előkészítő fejlesztési  modell-számítások</a:t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4330239" y="1490296"/>
              <a:ext cx="1260777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9"/>
            <p:cNvSpPr txBox="1"/>
            <p:nvPr/>
          </p:nvSpPr>
          <p:spPr>
            <a:xfrm>
              <a:off x="4367166" y="1527223"/>
              <a:ext cx="1186923" cy="1293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Fejlesztési projektek megvalósítása</a:t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4293373" y="2979985"/>
              <a:ext cx="678323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9"/>
            <p:cNvSpPr txBox="1"/>
            <p:nvPr/>
          </p:nvSpPr>
          <p:spPr>
            <a:xfrm>
              <a:off x="4313240" y="2999852"/>
              <a:ext cx="638589" cy="1327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"/>
                <a:buFont typeface="Calibri"/>
                <a:buNone/>
              </a:pPr>
              <a:r>
                <a:rPr b="0" i="0" lang="hu-HU" sz="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Kivitelezés-szervezés, minőség-ellenőrzés, fedezetkezelés, teljesítések igazolása</a:t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4991705" y="2979985"/>
              <a:ext cx="636177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9"/>
            <p:cNvSpPr txBox="1"/>
            <p:nvPr/>
          </p:nvSpPr>
          <p:spPr>
            <a:xfrm>
              <a:off x="5010338" y="2998618"/>
              <a:ext cx="598911" cy="13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Projektek értéke-sítési technikái</a:t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5653806" y="1498609"/>
              <a:ext cx="1281069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9"/>
            <p:cNvSpPr txBox="1"/>
            <p:nvPr/>
          </p:nvSpPr>
          <p:spPr>
            <a:xfrm>
              <a:off x="5691327" y="1536130"/>
              <a:ext cx="1206027" cy="1292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"/>
                <a:buFont typeface="Calibri"/>
                <a:buNone/>
              </a:pPr>
              <a:r>
                <a:rPr b="0" i="0" lang="hu-HU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Fejlesztési projektek értékesítése</a:t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674172" y="2979985"/>
              <a:ext cx="1268524" cy="136716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9"/>
            <p:cNvSpPr txBox="1"/>
            <p:nvPr/>
          </p:nvSpPr>
          <p:spPr>
            <a:xfrm>
              <a:off x="5711326" y="3017139"/>
              <a:ext cx="1194216" cy="129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Esettanulmányok: telek-fejlesztés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Bevásárlóközpont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Lakó-,és irodaházak</a:t>
              </a:r>
              <a:endParaRPr/>
            </a:p>
          </p:txBody>
        </p:sp>
      </p:grpSp>
      <p:sp>
        <p:nvSpPr>
          <p:cNvPr id="787" name="Google Shape;787;p29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sp>
        <p:nvSpPr>
          <p:cNvPr id="788" name="Google Shape;788;p29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789" name="Google Shape;7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1911" y="3470296"/>
            <a:ext cx="4597241" cy="25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0" name="Google Shape;110;p3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9406" y="4170947"/>
            <a:ext cx="5022593" cy="218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89021" y="2085474"/>
            <a:ext cx="6745706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Képzési rendszer:		levelező 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Előadások, szemináriumok:	minden héten pénteken, 8-18 óra között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Képzési idő:		2 félév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 lezárása:		diplomamunkával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Felvételi eljárás:		Jelentkezéssel, személyes interjú alapján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 várható díja:	350.000,- Ft/félév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0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6" name="Google Shape;796;p30"/>
          <p:cNvGrpSpPr/>
          <p:nvPr/>
        </p:nvGrpSpPr>
        <p:grpSpPr>
          <a:xfrm>
            <a:off x="442692" y="1711166"/>
            <a:ext cx="6953515" cy="4342395"/>
            <a:chOff x="2118" y="2682"/>
            <a:chExt cx="6953515" cy="4342395"/>
          </a:xfrm>
        </p:grpSpPr>
        <p:sp>
          <p:nvSpPr>
            <p:cNvPr id="797" name="Google Shape;797;p30"/>
            <p:cNvSpPr/>
            <p:nvPr/>
          </p:nvSpPr>
          <p:spPr>
            <a:xfrm>
              <a:off x="2118" y="2682"/>
              <a:ext cx="6953515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0"/>
            <p:cNvSpPr txBox="1"/>
            <p:nvPr/>
          </p:nvSpPr>
          <p:spPr>
            <a:xfrm>
              <a:off x="43094" y="43658"/>
              <a:ext cx="6871563" cy="1317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75"/>
                <a:buFont typeface="Calibri"/>
                <a:buNone/>
              </a:pPr>
              <a:r>
                <a:rPr b="0" i="0" lang="hu-HU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8. Ingatlan-kezelési ismeretek</a:t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00293" y="1552588"/>
              <a:ext cx="2111889" cy="129362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0"/>
            <p:cNvSpPr txBox="1"/>
            <p:nvPr/>
          </p:nvSpPr>
          <p:spPr>
            <a:xfrm>
              <a:off x="138182" y="1590477"/>
              <a:ext cx="2036111" cy="121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Facility Management</a:t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8906" y="2946067"/>
              <a:ext cx="1210985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0"/>
            <p:cNvSpPr txBox="1"/>
            <p:nvPr/>
          </p:nvSpPr>
          <p:spPr>
            <a:xfrm>
              <a:off x="44375" y="2981536"/>
              <a:ext cx="1140047" cy="132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Korszerű energia-gazdálkodás tervezése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Passzív házak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237105" y="2946067"/>
              <a:ext cx="989124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0"/>
            <p:cNvSpPr txBox="1"/>
            <p:nvPr/>
          </p:nvSpPr>
          <p:spPr>
            <a:xfrm>
              <a:off x="1266075" y="2975037"/>
              <a:ext cx="931184" cy="1341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Korszerű épület-fenntartási eszközök, eljárások és elszámolások</a:t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2229860" y="1586488"/>
              <a:ext cx="2533085" cy="1211878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0"/>
            <p:cNvSpPr txBox="1"/>
            <p:nvPr/>
          </p:nvSpPr>
          <p:spPr>
            <a:xfrm>
              <a:off x="2265355" y="1621983"/>
              <a:ext cx="2462095" cy="114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Társasházak kezelése</a:t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359771" y="2864322"/>
              <a:ext cx="1243871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0"/>
            <p:cNvSpPr txBox="1"/>
            <p:nvPr/>
          </p:nvSpPr>
          <p:spPr>
            <a:xfrm>
              <a:off x="2396203" y="2900754"/>
              <a:ext cx="1171007" cy="1326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Alapítás, szabályzatok, fejlesztések menedzselése, pályázatok</a:t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3620856" y="2864322"/>
              <a:ext cx="1073770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0"/>
            <p:cNvSpPr txBox="1"/>
            <p:nvPr/>
          </p:nvSpPr>
          <p:spPr>
            <a:xfrm>
              <a:off x="3652306" y="2895772"/>
              <a:ext cx="1010870" cy="1336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Stratégiai tervezés, Költség-gazdálkodás,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chemeClr val="lt1"/>
                </a:buClr>
                <a:buSzPts val="263"/>
                <a:buFont typeface="Calibri"/>
                <a:buNone/>
              </a:pPr>
              <a:r>
                <a:rPr b="0" i="0" lang="hu-HU" sz="105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Közös tulajdon fenntartható működtetése </a:t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4767005" y="1569600"/>
              <a:ext cx="2120676" cy="1258605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0"/>
            <p:cNvSpPr txBox="1"/>
            <p:nvPr/>
          </p:nvSpPr>
          <p:spPr>
            <a:xfrm>
              <a:off x="4803868" y="1606463"/>
              <a:ext cx="2046950" cy="118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25"/>
                <a:buFont typeface="Calibri"/>
                <a:buNone/>
              </a:pPr>
              <a:r>
                <a:rPr b="0" i="0" lang="hu-HU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Ingatlanok számvitele</a:t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4830348" y="2829389"/>
              <a:ext cx="1070028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0"/>
            <p:cNvSpPr txBox="1"/>
            <p:nvPr/>
          </p:nvSpPr>
          <p:spPr>
            <a:xfrm>
              <a:off x="4861688" y="2860729"/>
              <a:ext cx="1007348" cy="1336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Controlling és portfóió-menedzsment</a:t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930780" y="2829389"/>
              <a:ext cx="985410" cy="1399010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0"/>
            <p:cNvSpPr txBox="1"/>
            <p:nvPr/>
          </p:nvSpPr>
          <p:spPr>
            <a:xfrm>
              <a:off x="5959642" y="2858251"/>
              <a:ext cx="927686" cy="1341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Adó-optimalizálás lehetőségei, amortizáció elszámolása</a:t>
              </a:r>
              <a:endParaRPr/>
            </a:p>
          </p:txBody>
        </p:sp>
      </p:grpSp>
      <p:sp>
        <p:nvSpPr>
          <p:cNvPr id="817" name="Google Shape;817;p30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sp>
        <p:nvSpPr>
          <p:cNvPr id="818" name="Google Shape;818;p30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819" name="Google Shape;8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2746" y="3019501"/>
            <a:ext cx="4048991" cy="303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1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6" name="Google Shape;826;p31"/>
          <p:cNvGrpSpPr/>
          <p:nvPr/>
        </p:nvGrpSpPr>
        <p:grpSpPr>
          <a:xfrm>
            <a:off x="440574" y="1711490"/>
            <a:ext cx="7107381" cy="4275846"/>
            <a:chOff x="0" y="3006"/>
            <a:chExt cx="7107381" cy="4275846"/>
          </a:xfrm>
        </p:grpSpPr>
        <p:sp>
          <p:nvSpPr>
            <p:cNvPr id="827" name="Google Shape;827;p31"/>
            <p:cNvSpPr/>
            <p:nvPr/>
          </p:nvSpPr>
          <p:spPr>
            <a:xfrm>
              <a:off x="1937" y="3006"/>
              <a:ext cx="7103506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 txBox="1"/>
            <p:nvPr/>
          </p:nvSpPr>
          <p:spPr>
            <a:xfrm>
              <a:off x="44218" y="45287"/>
              <a:ext cx="7018944" cy="1359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"/>
                <a:buFont typeface="Calibri"/>
                <a:buNone/>
              </a:pPr>
              <a:r>
                <a:rPr b="0" i="0" lang="hu-HU" sz="3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 Kommunikáció az ingatlanpiacon</a:t>
              </a: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0" y="1614076"/>
              <a:ext cx="1938349" cy="1148233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 txBox="1"/>
            <p:nvPr/>
          </p:nvSpPr>
          <p:spPr>
            <a:xfrm>
              <a:off x="33631" y="1647707"/>
              <a:ext cx="1871087" cy="1080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b="0" i="0" lang="hu-H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Tárgyalástechnika</a:t>
              </a: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0" y="2808583"/>
              <a:ext cx="989556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 txBox="1"/>
            <p:nvPr/>
          </p:nvSpPr>
          <p:spPr>
            <a:xfrm>
              <a:off x="28983" y="2837566"/>
              <a:ext cx="931590" cy="1385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Kommuniká-ció az értékesíté-sben</a:t>
              </a: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1068869" y="2817216"/>
              <a:ext cx="903573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 txBox="1"/>
            <p:nvPr/>
          </p:nvSpPr>
          <p:spPr>
            <a:xfrm>
              <a:off x="1095334" y="2843681"/>
              <a:ext cx="850643" cy="1390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5"/>
                <a:buFont typeface="Calibri"/>
                <a:buNone/>
              </a:pPr>
              <a:r>
                <a:rPr b="0" i="0" lang="hu-HU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Vállalaton belüli kommuniká-ció, ösztönzési rendszerek </a:t>
              </a: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2091488" y="1648030"/>
              <a:ext cx="2095888" cy="1190256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 txBox="1"/>
            <p:nvPr/>
          </p:nvSpPr>
          <p:spPr>
            <a:xfrm>
              <a:off x="2126349" y="1682891"/>
              <a:ext cx="2026166" cy="1120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b="0" i="0" lang="hu-H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szemléltetés módszerei</a:t>
              </a: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2217651" y="2835260"/>
              <a:ext cx="862373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 txBox="1"/>
            <p:nvPr/>
          </p:nvSpPr>
          <p:spPr>
            <a:xfrm>
              <a:off x="2242909" y="2860518"/>
              <a:ext cx="811857" cy="1393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Calibri"/>
                <a:buNone/>
              </a:pPr>
              <a:r>
                <a:rPr b="0" i="0" lang="hu-HU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PPT</a:t>
              </a: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3164999" y="2829342"/>
              <a:ext cx="972372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>
                  <a:alpha val="92549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 txBox="1"/>
            <p:nvPr/>
          </p:nvSpPr>
          <p:spPr>
            <a:xfrm>
              <a:off x="3193479" y="2857822"/>
              <a:ext cx="915412" cy="1386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Calibri"/>
                <a:buNone/>
              </a:pPr>
              <a:r>
                <a:rPr b="0" i="0" lang="hu-HU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Prezi</a:t>
              </a: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4230414" y="1636941"/>
              <a:ext cx="2858360" cy="1179198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 txBox="1"/>
            <p:nvPr/>
          </p:nvSpPr>
          <p:spPr>
            <a:xfrm>
              <a:off x="4264952" y="1671479"/>
              <a:ext cx="2789284" cy="1110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"/>
                <a:buFont typeface="Calibri"/>
                <a:buNone/>
              </a:pPr>
              <a:r>
                <a:rPr b="0" i="0" lang="hu-HU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Ingatlanszakértők szakmai elismerése - külső kommunikáció</a:t>
              </a: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211829" y="2823596"/>
              <a:ext cx="849908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 txBox="1"/>
            <p:nvPr/>
          </p:nvSpPr>
          <p:spPr>
            <a:xfrm>
              <a:off x="4236722" y="2848489"/>
              <a:ext cx="800122" cy="1393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"/>
                <a:buFont typeface="Calibri"/>
                <a:buNone/>
              </a:pPr>
              <a:r>
                <a:rPr b="0" i="0" lang="hu-HU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EUFIM-szakértők</a:t>
              </a: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5096499" y="2823596"/>
              <a:ext cx="812610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1"/>
            <p:cNvSpPr txBox="1"/>
            <p:nvPr/>
          </p:nvSpPr>
          <p:spPr>
            <a:xfrm>
              <a:off x="5120300" y="2847397"/>
              <a:ext cx="765008" cy="1395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Calibri"/>
                <a:buNone/>
              </a:pPr>
              <a:r>
                <a:rPr b="0" i="0" lang="hu-HU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Értékbecslői névjegyzék</a:t>
              </a: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896849" y="2831911"/>
              <a:ext cx="803613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1"/>
            <p:cNvSpPr txBox="1"/>
            <p:nvPr/>
          </p:nvSpPr>
          <p:spPr>
            <a:xfrm>
              <a:off x="5920386" y="2855448"/>
              <a:ext cx="756539" cy="1396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Igazságügyi szakértők</a:t>
              </a: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49586" y="2831911"/>
              <a:ext cx="557795" cy="1443592"/>
            </a:xfrm>
            <a:prstGeom prst="roundRect">
              <a:avLst>
                <a:gd fmla="val 10000" name="adj"/>
              </a:avLst>
            </a:prstGeom>
            <a:solidFill>
              <a:srgbClr val="BF90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1"/>
            <p:cNvSpPr txBox="1"/>
            <p:nvPr/>
          </p:nvSpPr>
          <p:spPr>
            <a:xfrm>
              <a:off x="6565923" y="2848248"/>
              <a:ext cx="525121" cy="1410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5"/>
                <a:buFont typeface="Calibri"/>
                <a:buNone/>
              </a:pPr>
              <a:r>
                <a:rPr b="0" i="0" lang="hu-HU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RICS szakértői</a:t>
              </a:r>
              <a:endParaRPr/>
            </a:p>
          </p:txBody>
        </p:sp>
      </p:grpSp>
      <p:sp>
        <p:nvSpPr>
          <p:cNvPr id="851" name="Google Shape;851;p31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sp>
        <p:nvSpPr>
          <p:cNvPr id="852" name="Google Shape;852;p31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853" name="Google Shape;8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1540" y="3741263"/>
            <a:ext cx="4051216" cy="231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2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60" name="Google Shape;860;p32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861" name="Google Shape;8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611" y="3929005"/>
            <a:ext cx="4339389" cy="2427346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32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2"/>
          <p:cNvSpPr txBox="1"/>
          <p:nvPr/>
        </p:nvSpPr>
        <p:spPr>
          <a:xfrm>
            <a:off x="376990" y="2327174"/>
            <a:ext cx="899976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Jelentkezés:	2017. júliustól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Felvételi interjúk:	2017. szeptember - október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Minimális létszám:	20 fő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 beindítása:	2018. február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Érdeklődés, további információk: 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Vállalkozások Pénzügyei Tanszék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e-mail: krisztina.forgacs @ uni-corvinus.hu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3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70" name="Google Shape;870;p33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871" name="Google Shape;8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611" y="3929005"/>
            <a:ext cx="4339389" cy="242734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33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3"/>
          <p:cNvSpPr txBox="1"/>
          <p:nvPr/>
        </p:nvSpPr>
        <p:spPr>
          <a:xfrm>
            <a:off x="376990" y="2327174"/>
            <a:ext cx="899976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Jelentkezés:	2017. júliustól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Felvételi interjúk:	2017. szeptember - október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Minimális létszám:	20 fő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Képzés beindítása:	2018. február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Érdeklődés, további információk: 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Vállalkozások Pénzügyei Tanszék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e-mail: krisztina.forgacs @ uni-corvinus.hu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3"/>
          <p:cNvSpPr txBox="1"/>
          <p:nvPr/>
        </p:nvSpPr>
        <p:spPr>
          <a:xfrm>
            <a:off x="1654233" y="5588257"/>
            <a:ext cx="46222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Várjuk jelentkezését!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0" name="Google Shape;120;p4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6558" y="3513639"/>
            <a:ext cx="4925442" cy="284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81263" y="2133600"/>
            <a:ext cx="964932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Akkreditáció:	államileg elismert diploma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RICS-akkreditációt az első év lezárásakor kezdeményezzük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Igazságügyi szakértői akkreditációt a képzés indításakor kezdeményezzük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Önkormányzati értékbecslői névjegyzékhez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szükséges akkreditációt a képzés indításakor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kezdeményezzük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30" name="Google Shape;130;p5"/>
          <p:cNvSpPr txBox="1"/>
          <p:nvPr>
            <p:ph idx="11" type="ftr"/>
          </p:nvPr>
        </p:nvSpPr>
        <p:spPr>
          <a:xfrm>
            <a:off x="3761874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Gerő Péter                                                     Vállalkozások Pénzügyei Tanszék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1194" y="3384884"/>
            <a:ext cx="6746743" cy="29714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497305" y="2008131"/>
            <a:ext cx="662539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Kinek ajánljuk?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 ügynökségeknek, értékesítőknek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Ingatlan-értékbecslőknek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Ingatlanfejlesztő társaságok tulajdonosainak, munkatársainak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Ingatlankezelő társaságok tulajdonosainak, munk</a:t>
            </a: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atársainak</a:t>
            </a: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Beruházás-lebonyolítóknak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Építész-tervezőknek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Ingatlan-finanszírozással foglalkozó szakemberekn</a:t>
            </a: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Ingatlanalap-kezelőknek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Igazságügyi szakértőknek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Önkormányzati vagyongazdálkodás vezetőinek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állami vagyon kezelőinek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Intézményi befektetők szakembereinek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Ingatlanpiaccal foglalkozó média-munkásoknak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Turisztikai fejlesztéssel foglalkozó szakembereknek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7835" y="1785926"/>
            <a:ext cx="942975" cy="289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8953520" y="1318280"/>
            <a:ext cx="13970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Építész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275" y="2400300"/>
            <a:ext cx="16954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1778000" y="1841500"/>
            <a:ext cx="19177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Kereskedő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0380" y="2214554"/>
            <a:ext cx="104775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7096132" y="1643050"/>
            <a:ext cx="13843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Jogász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1686" y="5143513"/>
            <a:ext cx="89535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5381620" y="4643446"/>
            <a:ext cx="21717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Marketinges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5869" y="1714489"/>
            <a:ext cx="8286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4095736" y="1142984"/>
            <a:ext cx="24257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Közgazdász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08389" y="4194175"/>
            <a:ext cx="88582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3595670" y="3071810"/>
            <a:ext cx="1638300" cy="97155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Válság manager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7739042" y="3786166"/>
            <a:ext cx="2928958" cy="307183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Ingatlanpiaci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Ingatlanjogi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Értékbecslési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Műszaki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Pénzügyi, statisztikai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Ingatlankezelési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Informatikai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Település-szabályozási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Urbanisztikai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Kommunikációs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Gazdaságpolitikai ismeretek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780"/>
              <a:buFont typeface="Arial"/>
              <a:buChar char="●"/>
            </a:pPr>
            <a:r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Kutatási, elemzési módszertan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8006" y="3762388"/>
            <a:ext cx="88582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39700" y="3138476"/>
            <a:ext cx="1638300" cy="523220"/>
          </a:xfrm>
          <a:prstGeom prst="rect">
            <a:avLst/>
          </a:prstGeom>
          <a:noFill/>
          <a:ln cap="flat" cmpd="sng" w="25400">
            <a:solidFill>
              <a:srgbClr val="9172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bankár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76484" l="11864" r="65363" t="11152"/>
          <a:stretch/>
        </p:blipFill>
        <p:spPr>
          <a:xfrm>
            <a:off x="4118955" y="3886933"/>
            <a:ext cx="2776451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stuarycottages.co.uk/assets/images/Logos/rics_logo_adobe.jpg"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3962" y="2576005"/>
            <a:ext cx="2708953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 b="49677" l="29630" r="64947" t="41857"/>
          <a:stretch/>
        </p:blipFill>
        <p:spPr>
          <a:xfrm>
            <a:off x="1554479" y="2313175"/>
            <a:ext cx="2044932" cy="138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6">
            <a:alphaModFix/>
          </a:blip>
          <a:srcRect b="22667" l="1362" r="32022" t="12122"/>
          <a:stretch/>
        </p:blipFill>
        <p:spPr>
          <a:xfrm>
            <a:off x="7813962" y="3829833"/>
            <a:ext cx="2098316" cy="115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7">
            <a:alphaModFix/>
          </a:blip>
          <a:srcRect b="44727" l="26727" r="60318" t="48000"/>
          <a:stretch/>
        </p:blipFill>
        <p:spPr>
          <a:xfrm>
            <a:off x="1554479" y="3933061"/>
            <a:ext cx="2194561" cy="693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131426" y="1708484"/>
            <a:ext cx="5951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9">
            <a:alphaModFix/>
          </a:blip>
          <a:srcRect b="42124" l="49363" r="42727" t="44242"/>
          <a:stretch/>
        </p:blipFill>
        <p:spPr>
          <a:xfrm>
            <a:off x="4962700" y="2288860"/>
            <a:ext cx="1321722" cy="128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76484" l="11864" r="65363" t="11152"/>
          <a:stretch/>
        </p:blipFill>
        <p:spPr>
          <a:xfrm>
            <a:off x="4118955" y="3886933"/>
            <a:ext cx="2776451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stuarycottages.co.uk/assets/images/Logos/rics_logo_adobe.jpg"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3962" y="2576005"/>
            <a:ext cx="2708953" cy="8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 b="49677" l="29630" r="64947" t="41857"/>
          <a:stretch/>
        </p:blipFill>
        <p:spPr>
          <a:xfrm>
            <a:off x="1554479" y="2313175"/>
            <a:ext cx="2044932" cy="138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22667" l="1362" r="32022" t="12122"/>
          <a:stretch/>
        </p:blipFill>
        <p:spPr>
          <a:xfrm>
            <a:off x="7813962" y="3829833"/>
            <a:ext cx="2098316" cy="115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7">
            <a:alphaModFix/>
          </a:blip>
          <a:srcRect b="44727" l="26727" r="60318" t="48000"/>
          <a:stretch/>
        </p:blipFill>
        <p:spPr>
          <a:xfrm>
            <a:off x="1554479" y="3933061"/>
            <a:ext cx="2194561" cy="6930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376990" y="253805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9">
            <a:alphaModFix/>
          </a:blip>
          <a:srcRect b="70718" l="19295" r="64069" t="19151"/>
          <a:stretch/>
        </p:blipFill>
        <p:spPr>
          <a:xfrm>
            <a:off x="4826832" y="5512607"/>
            <a:ext cx="2579808" cy="88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10">
            <a:alphaModFix/>
          </a:blip>
          <a:srcRect b="65090" l="19023" r="20157" t="15278"/>
          <a:stretch/>
        </p:blipFill>
        <p:spPr>
          <a:xfrm>
            <a:off x="1554479" y="5736226"/>
            <a:ext cx="3100648" cy="56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11">
            <a:alphaModFix/>
          </a:blip>
          <a:srcRect b="59461" l="18750" r="61409" t="16491"/>
          <a:stretch/>
        </p:blipFill>
        <p:spPr>
          <a:xfrm>
            <a:off x="7944217" y="5327933"/>
            <a:ext cx="1837805" cy="12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4131426" y="1708484"/>
            <a:ext cx="5951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12">
            <a:alphaModFix/>
          </a:blip>
          <a:srcRect b="42124" l="49363" r="42727" t="44242"/>
          <a:stretch/>
        </p:blipFill>
        <p:spPr>
          <a:xfrm>
            <a:off x="4962700" y="2288860"/>
            <a:ext cx="1321722" cy="128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5891214" y="1014413"/>
            <a:ext cx="917575" cy="406400"/>
          </a:xfrm>
          <a:prstGeom prst="roundRect">
            <a:avLst>
              <a:gd fmla="val 16667" name="adj"/>
            </a:avLst>
          </a:prstGeom>
          <a:solidFill>
            <a:srgbClr val="9071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FÖLD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5079244" y="3538626"/>
            <a:ext cx="2786081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hu-H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fejlesztés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 rot="7841224">
            <a:off x="4851400" y="20193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000" y="60000"/>
                </a:moveTo>
                <a:cubicBezTo>
                  <a:pt x="90000" y="43427"/>
                  <a:pt x="76566" y="30000"/>
                  <a:pt x="60000" y="30000"/>
                </a:cubicBezTo>
                <a:cubicBezTo>
                  <a:pt x="43427" y="30000"/>
                  <a:pt x="30000" y="43427"/>
                  <a:pt x="30000" y="60000"/>
                </a:cubicBezTo>
                <a:cubicBezTo>
                  <a:pt x="29994" y="66955"/>
                  <a:pt x="32416" y="73700"/>
                  <a:pt x="36844" y="79072"/>
                </a:cubicBezTo>
                <a:lnTo>
                  <a:pt x="13688" y="98150"/>
                </a:lnTo>
                <a:cubicBezTo>
                  <a:pt x="4838" y="87405"/>
                  <a:pt x="0" y="73916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3" y="-5"/>
                  <a:pt x="119994" y="26861"/>
                  <a:pt x="120000" y="59994"/>
                </a:cubicBezTo>
                <a:lnTo>
                  <a:pt x="120000" y="60000"/>
                </a:lnTo>
                <a:lnTo>
                  <a:pt x="135000" y="60000"/>
                </a:lnTo>
                <a:lnTo>
                  <a:pt x="105000" y="90000"/>
                </a:lnTo>
                <a:lnTo>
                  <a:pt x="75000" y="60000"/>
                </a:lnTo>
                <a:lnTo>
                  <a:pt x="90000" y="60000"/>
                </a:lnTo>
                <a:close/>
              </a:path>
            </a:pathLst>
          </a:cu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 rot="-7527395">
            <a:off x="4699000" y="1917700"/>
            <a:ext cx="3441700" cy="3911600"/>
          </a:xfrm>
          <a:custGeom>
            <a:rect b="b" l="l" r="r" t="t"/>
            <a:pathLst>
              <a:path extrusionOk="0" h="120000" w="120000">
                <a:moveTo>
                  <a:pt x="90988" y="59405"/>
                </a:moveTo>
                <a:cubicBezTo>
                  <a:pt x="90761" y="47200"/>
                  <a:pt x="83383" y="36261"/>
                  <a:pt x="72144" y="31477"/>
                </a:cubicBezTo>
                <a:lnTo>
                  <a:pt x="83511" y="4794"/>
                </a:lnTo>
                <a:cubicBezTo>
                  <a:pt x="105255" y="14061"/>
                  <a:pt x="119538" y="35227"/>
                  <a:pt x="119988" y="58855"/>
                </a:cubicBezTo>
                <a:lnTo>
                  <a:pt x="134983" y="58572"/>
                </a:lnTo>
                <a:lnTo>
                  <a:pt x="106050" y="88627"/>
                </a:lnTo>
                <a:lnTo>
                  <a:pt x="75994" y="59694"/>
                </a:lnTo>
                <a:lnTo>
                  <a:pt x="90988" y="59405"/>
                </a:ln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689100" y="6464301"/>
            <a:ext cx="1270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Gestor</a:t>
            </a:r>
            <a:endParaRPr/>
          </a:p>
        </p:txBody>
      </p:sp>
      <p:pic>
        <p:nvPicPr>
          <p:cNvPr descr="http://www.estuarycottages.co.uk/assets/images/Logos/rics_logo_adobe.jpg" id="199" name="Google Shape;19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623" y="5737235"/>
            <a:ext cx="2282297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31183" y="108666"/>
            <a:ext cx="60639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Ingatlangazdálkodás szakképzés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Corvinus Egyetem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Gazdálkodási Kar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9617242" y="1130968"/>
            <a:ext cx="2574758" cy="57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"/>
              <a:buFont typeface="Calibri"/>
              <a:buNone/>
            </a:pPr>
            <a:r>
              <a:rPr b="0" i="0" lang="hu-HU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Felsőfokú ingatlan-menedzser képzés, 2017</a:t>
            </a:r>
            <a:br>
              <a:rPr b="0" i="0" lang="hu-HU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1537" y="0"/>
            <a:ext cx="1676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